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61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58" r:id="rId20"/>
    <p:sldId id="277" r:id="rId21"/>
    <p:sldId id="25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02" y="-10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7F9423-C4A1-46DE-88F2-C85BC06777B4}" type="datetimeFigureOut">
              <a:rPr lang="en-US" smtClean="0"/>
              <a:pPr/>
              <a:t>7/15/2010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A8F46-A98F-42F5-B8A6-DC332A07C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>
          <a:gsLst>
            <a:gs pos="0">
              <a:schemeClr val="bg1"/>
            </a:gs>
            <a:gs pos="55000">
              <a:srgbClr val="98C0E5"/>
            </a:gs>
            <a:gs pos="100000">
              <a:schemeClr val="bg1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/>
          <a:lstStyle>
            <a:lvl1pPr marL="0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6800"/>
            <a:ext cx="2057400" cy="5059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6800"/>
            <a:ext cx="6019800" cy="5059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6000"/>
            <a:ext cx="4038600" cy="3840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4038600" cy="3840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408238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200400"/>
            <a:ext cx="4040188" cy="29257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408238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200400"/>
            <a:ext cx="4041775" cy="29257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3008313" cy="8382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76400"/>
            <a:ext cx="5111750" cy="44497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559835"/>
            <a:ext cx="3008313" cy="356632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10000"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tile tx="0" ty="0" sx="65000" sy="6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057400"/>
            <a:ext cx="9144000" cy="4800600"/>
          </a:xfrm>
          <a:prstGeom prst="rect">
            <a:avLst/>
          </a:prstGeom>
          <a:gradFill>
            <a:gsLst>
              <a:gs pos="0">
                <a:srgbClr val="48A942">
                  <a:alpha val="28000"/>
                </a:srgbClr>
              </a:gs>
              <a:gs pos="50000">
                <a:srgbClr val="48A942">
                  <a:alpha val="8000"/>
                </a:srgbClr>
              </a:gs>
              <a:gs pos="100000">
                <a:schemeClr val="bg1">
                  <a:alpha val="0"/>
                </a:schemeClr>
              </a:gs>
            </a:gsLst>
            <a:path path="rect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00"/>
            <a:ext cx="8229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729771A-EB65-4961-8DE3-A88B682D31B9}" type="datetimeFigureOut">
              <a:rPr lang="en-US" smtClean="0"/>
              <a:pPr/>
              <a:t>7/15/2010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-533401" y="-85727"/>
            <a:ext cx="9686926" cy="18129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6 w 5772"/>
              <a:gd name="connsiteY0" fmla="*/ 0 h 990"/>
              <a:gd name="connsiteX1" fmla="*/ 2542 w 5772"/>
              <a:gd name="connsiteY1" fmla="*/ 334 h 990"/>
              <a:gd name="connsiteX2" fmla="*/ 4374 w 5772"/>
              <a:gd name="connsiteY2" fmla="*/ 701 h 990"/>
              <a:gd name="connsiteX3" fmla="*/ 5766 w 5772"/>
              <a:gd name="connsiteY3" fmla="*/ 389 h 990"/>
              <a:gd name="connsiteX4" fmla="*/ 5772 w 5772"/>
              <a:gd name="connsiteY4" fmla="*/ 547 h 990"/>
              <a:gd name="connsiteX5" fmla="*/ 4302 w 5772"/>
              <a:gd name="connsiteY5" fmla="*/ 773 h 990"/>
              <a:gd name="connsiteX6" fmla="*/ 1488 w 5772"/>
              <a:gd name="connsiteY6" fmla="*/ 535 h 990"/>
              <a:gd name="connsiteX7" fmla="*/ 0 w 5772"/>
              <a:gd name="connsiteY7" fmla="*/ 990 h 990"/>
              <a:gd name="connsiteX8" fmla="*/ 6 w 5772"/>
              <a:gd name="connsiteY8" fmla="*/ 0 h 990"/>
              <a:gd name="connsiteX0" fmla="*/ 864 w 6630"/>
              <a:gd name="connsiteY0" fmla="*/ 3 h 993"/>
              <a:gd name="connsiteX1" fmla="*/ 3400 w 6630"/>
              <a:gd name="connsiteY1" fmla="*/ 337 h 993"/>
              <a:gd name="connsiteX2" fmla="*/ 5232 w 6630"/>
              <a:gd name="connsiteY2" fmla="*/ 704 h 993"/>
              <a:gd name="connsiteX3" fmla="*/ 6624 w 6630"/>
              <a:gd name="connsiteY3" fmla="*/ 392 h 993"/>
              <a:gd name="connsiteX4" fmla="*/ 6630 w 6630"/>
              <a:gd name="connsiteY4" fmla="*/ 550 h 993"/>
              <a:gd name="connsiteX5" fmla="*/ 5160 w 6630"/>
              <a:gd name="connsiteY5" fmla="*/ 776 h 993"/>
              <a:gd name="connsiteX6" fmla="*/ 2346 w 6630"/>
              <a:gd name="connsiteY6" fmla="*/ 538 h 993"/>
              <a:gd name="connsiteX7" fmla="*/ 858 w 6630"/>
              <a:gd name="connsiteY7" fmla="*/ 993 h 993"/>
              <a:gd name="connsiteX8" fmla="*/ 864 w 6630"/>
              <a:gd name="connsiteY8" fmla="*/ 3 h 993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13 h 1103"/>
              <a:gd name="connsiteX1" fmla="*/ 2344 w 6102"/>
              <a:gd name="connsiteY1" fmla="*/ 111 h 1103"/>
              <a:gd name="connsiteX2" fmla="*/ 4704 w 6102"/>
              <a:gd name="connsiteY2" fmla="*/ 814 h 1103"/>
              <a:gd name="connsiteX3" fmla="*/ 6096 w 6102"/>
              <a:gd name="connsiteY3" fmla="*/ 502 h 1103"/>
              <a:gd name="connsiteX4" fmla="*/ 6102 w 6102"/>
              <a:gd name="connsiteY4" fmla="*/ 660 h 1103"/>
              <a:gd name="connsiteX5" fmla="*/ 4632 w 6102"/>
              <a:gd name="connsiteY5" fmla="*/ 886 h 1103"/>
              <a:gd name="connsiteX6" fmla="*/ 1818 w 6102"/>
              <a:gd name="connsiteY6" fmla="*/ 648 h 1103"/>
              <a:gd name="connsiteX7" fmla="*/ 330 w 6102"/>
              <a:gd name="connsiteY7" fmla="*/ 1103 h 1103"/>
              <a:gd name="connsiteX8" fmla="*/ 336 w 6102"/>
              <a:gd name="connsiteY8" fmla="*/ 113 h 1103"/>
              <a:gd name="connsiteX0" fmla="*/ 336 w 6102"/>
              <a:gd name="connsiteY0" fmla="*/ 113 h 1103"/>
              <a:gd name="connsiteX1" fmla="*/ 2344 w 6102"/>
              <a:gd name="connsiteY1" fmla="*/ 111 h 1103"/>
              <a:gd name="connsiteX2" fmla="*/ 4704 w 6102"/>
              <a:gd name="connsiteY2" fmla="*/ 814 h 1103"/>
              <a:gd name="connsiteX3" fmla="*/ 6096 w 6102"/>
              <a:gd name="connsiteY3" fmla="*/ 502 h 1103"/>
              <a:gd name="connsiteX4" fmla="*/ 6102 w 6102"/>
              <a:gd name="connsiteY4" fmla="*/ 660 h 1103"/>
              <a:gd name="connsiteX5" fmla="*/ 4632 w 6102"/>
              <a:gd name="connsiteY5" fmla="*/ 886 h 1103"/>
              <a:gd name="connsiteX6" fmla="*/ 1818 w 6102"/>
              <a:gd name="connsiteY6" fmla="*/ 648 h 1103"/>
              <a:gd name="connsiteX7" fmla="*/ 330 w 6102"/>
              <a:gd name="connsiteY7" fmla="*/ 1103 h 1103"/>
              <a:gd name="connsiteX8" fmla="*/ 336 w 6102"/>
              <a:gd name="connsiteY8" fmla="*/ 113 h 1103"/>
              <a:gd name="connsiteX0" fmla="*/ 336 w 6102"/>
              <a:gd name="connsiteY0" fmla="*/ 8 h 998"/>
              <a:gd name="connsiteX1" fmla="*/ 2344 w 6102"/>
              <a:gd name="connsiteY1" fmla="*/ 6 h 998"/>
              <a:gd name="connsiteX2" fmla="*/ 4704 w 6102"/>
              <a:gd name="connsiteY2" fmla="*/ 709 h 998"/>
              <a:gd name="connsiteX3" fmla="*/ 6096 w 6102"/>
              <a:gd name="connsiteY3" fmla="*/ 397 h 998"/>
              <a:gd name="connsiteX4" fmla="*/ 6102 w 6102"/>
              <a:gd name="connsiteY4" fmla="*/ 555 h 998"/>
              <a:gd name="connsiteX5" fmla="*/ 4632 w 6102"/>
              <a:gd name="connsiteY5" fmla="*/ 781 h 998"/>
              <a:gd name="connsiteX6" fmla="*/ 1818 w 6102"/>
              <a:gd name="connsiteY6" fmla="*/ 543 h 998"/>
              <a:gd name="connsiteX7" fmla="*/ 330 w 6102"/>
              <a:gd name="connsiteY7" fmla="*/ 998 h 998"/>
              <a:gd name="connsiteX8" fmla="*/ 336 w 6102"/>
              <a:gd name="connsiteY8" fmla="*/ 8 h 998"/>
              <a:gd name="connsiteX0" fmla="*/ 336 w 6102"/>
              <a:gd name="connsiteY0" fmla="*/ 8 h 998"/>
              <a:gd name="connsiteX1" fmla="*/ 2344 w 6102"/>
              <a:gd name="connsiteY1" fmla="*/ 6 h 998"/>
              <a:gd name="connsiteX2" fmla="*/ 4704 w 6102"/>
              <a:gd name="connsiteY2" fmla="*/ 709 h 998"/>
              <a:gd name="connsiteX3" fmla="*/ 6096 w 6102"/>
              <a:gd name="connsiteY3" fmla="*/ 397 h 998"/>
              <a:gd name="connsiteX4" fmla="*/ 6102 w 6102"/>
              <a:gd name="connsiteY4" fmla="*/ 555 h 998"/>
              <a:gd name="connsiteX5" fmla="*/ 4632 w 6102"/>
              <a:gd name="connsiteY5" fmla="*/ 781 h 998"/>
              <a:gd name="connsiteX6" fmla="*/ 1818 w 6102"/>
              <a:gd name="connsiteY6" fmla="*/ 543 h 998"/>
              <a:gd name="connsiteX7" fmla="*/ 330 w 6102"/>
              <a:gd name="connsiteY7" fmla="*/ 998 h 998"/>
              <a:gd name="connsiteX8" fmla="*/ 336 w 6102"/>
              <a:gd name="connsiteY8" fmla="*/ 8 h 998"/>
              <a:gd name="connsiteX0" fmla="*/ 6 w 5772"/>
              <a:gd name="connsiteY0" fmla="*/ 8 h 998"/>
              <a:gd name="connsiteX1" fmla="*/ 2014 w 5772"/>
              <a:gd name="connsiteY1" fmla="*/ 6 h 998"/>
              <a:gd name="connsiteX2" fmla="*/ 4374 w 5772"/>
              <a:gd name="connsiteY2" fmla="*/ 709 h 998"/>
              <a:gd name="connsiteX3" fmla="*/ 5766 w 5772"/>
              <a:gd name="connsiteY3" fmla="*/ 397 h 998"/>
              <a:gd name="connsiteX4" fmla="*/ 5772 w 5772"/>
              <a:gd name="connsiteY4" fmla="*/ 555 h 998"/>
              <a:gd name="connsiteX5" fmla="*/ 4302 w 5772"/>
              <a:gd name="connsiteY5" fmla="*/ 781 h 998"/>
              <a:gd name="connsiteX6" fmla="*/ 1488 w 5772"/>
              <a:gd name="connsiteY6" fmla="*/ 543 h 998"/>
              <a:gd name="connsiteX7" fmla="*/ 0 w 5772"/>
              <a:gd name="connsiteY7" fmla="*/ 998 h 998"/>
              <a:gd name="connsiteX8" fmla="*/ 6 w 5772"/>
              <a:gd name="connsiteY8" fmla="*/ 8 h 998"/>
              <a:gd name="connsiteX0" fmla="*/ 6 w 5772"/>
              <a:gd name="connsiteY0" fmla="*/ 8 h 1046"/>
              <a:gd name="connsiteX1" fmla="*/ 2014 w 5772"/>
              <a:gd name="connsiteY1" fmla="*/ 54 h 1046"/>
              <a:gd name="connsiteX2" fmla="*/ 4374 w 5772"/>
              <a:gd name="connsiteY2" fmla="*/ 757 h 1046"/>
              <a:gd name="connsiteX3" fmla="*/ 5766 w 5772"/>
              <a:gd name="connsiteY3" fmla="*/ 445 h 1046"/>
              <a:gd name="connsiteX4" fmla="*/ 5772 w 5772"/>
              <a:gd name="connsiteY4" fmla="*/ 603 h 1046"/>
              <a:gd name="connsiteX5" fmla="*/ 4302 w 5772"/>
              <a:gd name="connsiteY5" fmla="*/ 829 h 1046"/>
              <a:gd name="connsiteX6" fmla="*/ 1488 w 5772"/>
              <a:gd name="connsiteY6" fmla="*/ 591 h 1046"/>
              <a:gd name="connsiteX7" fmla="*/ 0 w 5772"/>
              <a:gd name="connsiteY7" fmla="*/ 1046 h 1046"/>
              <a:gd name="connsiteX8" fmla="*/ 6 w 5772"/>
              <a:gd name="connsiteY8" fmla="*/ 8 h 1046"/>
              <a:gd name="connsiteX0" fmla="*/ 6 w 5772"/>
              <a:gd name="connsiteY0" fmla="*/ 8 h 1046"/>
              <a:gd name="connsiteX1" fmla="*/ 2014 w 5772"/>
              <a:gd name="connsiteY1" fmla="*/ 54 h 1046"/>
              <a:gd name="connsiteX2" fmla="*/ 4374 w 5772"/>
              <a:gd name="connsiteY2" fmla="*/ 757 h 1046"/>
              <a:gd name="connsiteX3" fmla="*/ 5766 w 5772"/>
              <a:gd name="connsiteY3" fmla="*/ 349 h 1046"/>
              <a:gd name="connsiteX4" fmla="*/ 5772 w 5772"/>
              <a:gd name="connsiteY4" fmla="*/ 603 h 1046"/>
              <a:gd name="connsiteX5" fmla="*/ 4302 w 5772"/>
              <a:gd name="connsiteY5" fmla="*/ 829 h 1046"/>
              <a:gd name="connsiteX6" fmla="*/ 1488 w 5772"/>
              <a:gd name="connsiteY6" fmla="*/ 591 h 1046"/>
              <a:gd name="connsiteX7" fmla="*/ 0 w 5772"/>
              <a:gd name="connsiteY7" fmla="*/ 1046 h 1046"/>
              <a:gd name="connsiteX8" fmla="*/ 6 w 5772"/>
              <a:gd name="connsiteY8" fmla="*/ 8 h 1046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046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046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142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6 w 6102"/>
              <a:gd name="connsiteY0" fmla="*/ 8 h 1142"/>
              <a:gd name="connsiteX1" fmla="*/ 2344 w 6102"/>
              <a:gd name="connsiteY1" fmla="*/ 54 h 1142"/>
              <a:gd name="connsiteX2" fmla="*/ 4704 w 6102"/>
              <a:gd name="connsiteY2" fmla="*/ 757 h 1142"/>
              <a:gd name="connsiteX3" fmla="*/ 6096 w 6102"/>
              <a:gd name="connsiteY3" fmla="*/ 349 h 1142"/>
              <a:gd name="connsiteX4" fmla="*/ 6102 w 6102"/>
              <a:gd name="connsiteY4" fmla="*/ 603 h 1142"/>
              <a:gd name="connsiteX5" fmla="*/ 4632 w 6102"/>
              <a:gd name="connsiteY5" fmla="*/ 829 h 1142"/>
              <a:gd name="connsiteX6" fmla="*/ 1818 w 6102"/>
              <a:gd name="connsiteY6" fmla="*/ 591 h 1142"/>
              <a:gd name="connsiteX7" fmla="*/ 330 w 6102"/>
              <a:gd name="connsiteY7" fmla="*/ 1142 h 1142"/>
              <a:gd name="connsiteX8" fmla="*/ 336 w 6102"/>
              <a:gd name="connsiteY8" fmla="*/ 8 h 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02" h="1142">
                <a:moveTo>
                  <a:pt x="336" y="8"/>
                </a:moveTo>
                <a:cubicBezTo>
                  <a:pt x="720" y="0"/>
                  <a:pt x="1473" y="48"/>
                  <a:pt x="2344" y="54"/>
                </a:cubicBezTo>
                <a:cubicBezTo>
                  <a:pt x="3024" y="456"/>
                  <a:pt x="4079" y="708"/>
                  <a:pt x="4704" y="757"/>
                </a:cubicBezTo>
                <a:cubicBezTo>
                  <a:pt x="5329" y="806"/>
                  <a:pt x="5856" y="446"/>
                  <a:pt x="6096" y="349"/>
                </a:cubicBezTo>
                <a:cubicBezTo>
                  <a:pt x="6098" y="402"/>
                  <a:pt x="6100" y="550"/>
                  <a:pt x="6102" y="603"/>
                </a:cubicBezTo>
                <a:cubicBezTo>
                  <a:pt x="6000" y="647"/>
                  <a:pt x="5346" y="831"/>
                  <a:pt x="4632" y="829"/>
                </a:cubicBezTo>
                <a:cubicBezTo>
                  <a:pt x="3918" y="827"/>
                  <a:pt x="2535" y="555"/>
                  <a:pt x="1818" y="591"/>
                </a:cubicBezTo>
                <a:cubicBezTo>
                  <a:pt x="1080" y="599"/>
                  <a:pt x="600" y="968"/>
                  <a:pt x="330" y="1142"/>
                </a:cubicBezTo>
                <a:cubicBezTo>
                  <a:pt x="83" y="1045"/>
                  <a:pt x="0" y="189"/>
                  <a:pt x="336" y="8"/>
                </a:cubicBezTo>
                <a:close/>
              </a:path>
            </a:pathLst>
          </a:custGeom>
          <a:gradFill>
            <a:gsLst>
              <a:gs pos="0">
                <a:schemeClr val="accent5">
                  <a:alpha val="31000"/>
                </a:schemeClr>
              </a:gs>
              <a:gs pos="100000">
                <a:schemeClr val="bg1">
                  <a:alpha val="31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581400" y="-28574"/>
            <a:ext cx="5562600" cy="13113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3000"/>
              <a:gd name="connsiteY0" fmla="*/ 0 h 627"/>
              <a:gd name="connsiteX1" fmla="*/ 1668 w 3000"/>
              <a:gd name="connsiteY1" fmla="*/ 564 h 627"/>
              <a:gd name="connsiteX2" fmla="*/ 3000 w 3000"/>
              <a:gd name="connsiteY2" fmla="*/ 379 h 627"/>
              <a:gd name="connsiteX3" fmla="*/ 3000 w 3000"/>
              <a:gd name="connsiteY3" fmla="*/ 6 h 627"/>
              <a:gd name="connsiteX4" fmla="*/ 0 w 3000"/>
              <a:gd name="connsiteY4" fmla="*/ 0 h 627"/>
              <a:gd name="connsiteX0" fmla="*/ 0 w 3000"/>
              <a:gd name="connsiteY0" fmla="*/ 0 h 627"/>
              <a:gd name="connsiteX1" fmla="*/ 1668 w 3000"/>
              <a:gd name="connsiteY1" fmla="*/ 564 h 627"/>
              <a:gd name="connsiteX2" fmla="*/ 3000 w 3000"/>
              <a:gd name="connsiteY2" fmla="*/ 379 h 627"/>
              <a:gd name="connsiteX3" fmla="*/ 3000 w 3000"/>
              <a:gd name="connsiteY3" fmla="*/ 6 h 627"/>
              <a:gd name="connsiteX4" fmla="*/ 0 w 3000"/>
              <a:gd name="connsiteY4" fmla="*/ 0 h 627"/>
              <a:gd name="connsiteX0" fmla="*/ 0 w 3000"/>
              <a:gd name="connsiteY0" fmla="*/ 0 h 666"/>
              <a:gd name="connsiteX1" fmla="*/ 1750 w 3000"/>
              <a:gd name="connsiteY1" fmla="*/ 603 h 666"/>
              <a:gd name="connsiteX2" fmla="*/ 3000 w 3000"/>
              <a:gd name="connsiteY2" fmla="*/ 379 h 666"/>
              <a:gd name="connsiteX3" fmla="*/ 3000 w 3000"/>
              <a:gd name="connsiteY3" fmla="*/ 6 h 666"/>
              <a:gd name="connsiteX4" fmla="*/ 0 w 3000"/>
              <a:gd name="connsiteY4" fmla="*/ 0 h 666"/>
              <a:gd name="connsiteX0" fmla="*/ 0 w 3000"/>
              <a:gd name="connsiteY0" fmla="*/ 0 h 666"/>
              <a:gd name="connsiteX1" fmla="*/ 1750 w 3000"/>
              <a:gd name="connsiteY1" fmla="*/ 603 h 666"/>
              <a:gd name="connsiteX2" fmla="*/ 3000 w 3000"/>
              <a:gd name="connsiteY2" fmla="*/ 379 h 666"/>
              <a:gd name="connsiteX3" fmla="*/ 3000 w 3000"/>
              <a:gd name="connsiteY3" fmla="*/ 6 h 666"/>
              <a:gd name="connsiteX4" fmla="*/ 0 w 3000"/>
              <a:gd name="connsiteY4" fmla="*/ 0 h 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0" h="666">
                <a:moveTo>
                  <a:pt x="0" y="0"/>
                </a:moveTo>
                <a:cubicBezTo>
                  <a:pt x="314" y="219"/>
                  <a:pt x="1174" y="530"/>
                  <a:pt x="1750" y="603"/>
                </a:cubicBezTo>
                <a:cubicBezTo>
                  <a:pt x="2250" y="666"/>
                  <a:pt x="2778" y="472"/>
                  <a:pt x="3000" y="379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30000"/>
                </a:schemeClr>
              </a:gs>
              <a:gs pos="80000">
                <a:schemeClr val="accent2">
                  <a:alpha val="4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rot="21327505">
            <a:off x="-103522" y="469599"/>
            <a:ext cx="9293940" cy="8401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5800"/>
              <a:gd name="connsiteY0" fmla="*/ 1055 h 1159"/>
              <a:gd name="connsiteX1" fmla="*/ 1608 w 5800"/>
              <a:gd name="connsiteY1" fmla="*/ 371 h 1159"/>
              <a:gd name="connsiteX2" fmla="*/ 4110 w 5800"/>
              <a:gd name="connsiteY2" fmla="*/ 1097 h 1159"/>
              <a:gd name="connsiteX3" fmla="*/ 5800 w 5800"/>
              <a:gd name="connsiteY3" fmla="*/ 0 h 1159"/>
              <a:gd name="connsiteX0" fmla="*/ 0 w 5800"/>
              <a:gd name="connsiteY0" fmla="*/ 1055 h 1159"/>
              <a:gd name="connsiteX1" fmla="*/ 1608 w 5800"/>
              <a:gd name="connsiteY1" fmla="*/ 371 h 1159"/>
              <a:gd name="connsiteX2" fmla="*/ 4110 w 5800"/>
              <a:gd name="connsiteY2" fmla="*/ 1097 h 1159"/>
              <a:gd name="connsiteX3" fmla="*/ 5800 w 5800"/>
              <a:gd name="connsiteY3" fmla="*/ 0 h 1159"/>
              <a:gd name="connsiteX0" fmla="*/ 0 w 5806"/>
              <a:gd name="connsiteY0" fmla="*/ 973 h 1159"/>
              <a:gd name="connsiteX1" fmla="*/ 1614 w 5806"/>
              <a:gd name="connsiteY1" fmla="*/ 371 h 1159"/>
              <a:gd name="connsiteX2" fmla="*/ 4116 w 5806"/>
              <a:gd name="connsiteY2" fmla="*/ 1097 h 1159"/>
              <a:gd name="connsiteX3" fmla="*/ 5806 w 5806"/>
              <a:gd name="connsiteY3" fmla="*/ 0 h 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6" h="1159">
                <a:moveTo>
                  <a:pt x="0" y="973"/>
                </a:moveTo>
                <a:cubicBezTo>
                  <a:pt x="282" y="745"/>
                  <a:pt x="928" y="350"/>
                  <a:pt x="1614" y="371"/>
                </a:cubicBezTo>
                <a:cubicBezTo>
                  <a:pt x="2300" y="392"/>
                  <a:pt x="3417" y="1159"/>
                  <a:pt x="4116" y="1097"/>
                </a:cubicBezTo>
                <a:cubicBezTo>
                  <a:pt x="4815" y="1035"/>
                  <a:pt x="5481" y="335"/>
                  <a:pt x="5806" y="0"/>
                </a:cubicBezTo>
              </a:path>
            </a:pathLst>
          </a:custGeom>
          <a:noFill/>
          <a:ln w="10795" cap="flat" cmpd="sng" algn="ctr">
            <a:gradFill flip="none" rotWithShape="1">
              <a:gsLst>
                <a:gs pos="74000">
                  <a:schemeClr val="accent3">
                    <a:alpha val="30000"/>
                  </a:schemeClr>
                </a:gs>
                <a:gs pos="86000">
                  <a:schemeClr val="tx1">
                    <a:alpha val="29000"/>
                  </a:schemeClr>
                </a:gs>
                <a:gs pos="16000">
                  <a:schemeClr val="accent2">
                    <a:alpha val="30000"/>
                  </a:schemeClr>
                </a:gs>
              </a:gsLst>
              <a:lin ang="135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21387385">
            <a:off x="-27609" y="452502"/>
            <a:ext cx="9265216" cy="101473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5766"/>
              <a:gd name="connsiteY0" fmla="*/ 732 h 854"/>
              <a:gd name="connsiteX1" fmla="*/ 1638 w 5766"/>
              <a:gd name="connsiteY1" fmla="*/ 228 h 854"/>
              <a:gd name="connsiteX2" fmla="*/ 4122 w 5766"/>
              <a:gd name="connsiteY2" fmla="*/ 816 h 854"/>
              <a:gd name="connsiteX3" fmla="*/ 5766 w 5766"/>
              <a:gd name="connsiteY3" fmla="*/ 0 h 854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1848 w 5976"/>
              <a:gd name="connsiteY2" fmla="*/ 228 h 1041"/>
              <a:gd name="connsiteX3" fmla="*/ 4332 w 5976"/>
              <a:gd name="connsiteY3" fmla="*/ 816 h 1041"/>
              <a:gd name="connsiteX4" fmla="*/ 5976 w 5976"/>
              <a:gd name="connsiteY4" fmla="*/ 0 h 1041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447 w 5976"/>
              <a:gd name="connsiteY2" fmla="*/ 888 h 1041"/>
              <a:gd name="connsiteX3" fmla="*/ 1848 w 5976"/>
              <a:gd name="connsiteY3" fmla="*/ 228 h 1041"/>
              <a:gd name="connsiteX4" fmla="*/ 4332 w 5976"/>
              <a:gd name="connsiteY4" fmla="*/ 816 h 1041"/>
              <a:gd name="connsiteX5" fmla="*/ 5976 w 5976"/>
              <a:gd name="connsiteY5" fmla="*/ 0 h 1041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1848 w 5976"/>
              <a:gd name="connsiteY2" fmla="*/ 228 h 1041"/>
              <a:gd name="connsiteX3" fmla="*/ 4332 w 5976"/>
              <a:gd name="connsiteY3" fmla="*/ 816 h 1041"/>
              <a:gd name="connsiteX4" fmla="*/ 5976 w 5976"/>
              <a:gd name="connsiteY4" fmla="*/ 0 h 1041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0 w 5804"/>
              <a:gd name="connsiteY0" fmla="*/ 917 h 917"/>
              <a:gd name="connsiteX1" fmla="*/ 1676 w 5804"/>
              <a:gd name="connsiteY1" fmla="*/ 228 h 917"/>
              <a:gd name="connsiteX2" fmla="*/ 4160 w 5804"/>
              <a:gd name="connsiteY2" fmla="*/ 816 h 917"/>
              <a:gd name="connsiteX3" fmla="*/ 5804 w 5804"/>
              <a:gd name="connsiteY3" fmla="*/ 0 h 917"/>
              <a:gd name="connsiteX0" fmla="*/ 0 w 5804"/>
              <a:gd name="connsiteY0" fmla="*/ 917 h 917"/>
              <a:gd name="connsiteX1" fmla="*/ 1676 w 5804"/>
              <a:gd name="connsiteY1" fmla="*/ 228 h 917"/>
              <a:gd name="connsiteX2" fmla="*/ 4160 w 5804"/>
              <a:gd name="connsiteY2" fmla="*/ 816 h 917"/>
              <a:gd name="connsiteX3" fmla="*/ 5804 w 5804"/>
              <a:gd name="connsiteY3" fmla="*/ 0 h 917"/>
              <a:gd name="connsiteX0" fmla="*/ 0 w 5775"/>
              <a:gd name="connsiteY0" fmla="*/ 1016 h 1016"/>
              <a:gd name="connsiteX1" fmla="*/ 1647 w 5775"/>
              <a:gd name="connsiteY1" fmla="*/ 228 h 1016"/>
              <a:gd name="connsiteX2" fmla="*/ 4131 w 5775"/>
              <a:gd name="connsiteY2" fmla="*/ 816 h 1016"/>
              <a:gd name="connsiteX3" fmla="*/ 5775 w 5775"/>
              <a:gd name="connsiteY3" fmla="*/ 0 h 1016"/>
              <a:gd name="connsiteX0" fmla="*/ 0 w 5775"/>
              <a:gd name="connsiteY0" fmla="*/ 1016 h 1016"/>
              <a:gd name="connsiteX1" fmla="*/ 1647 w 5775"/>
              <a:gd name="connsiteY1" fmla="*/ 228 h 1016"/>
              <a:gd name="connsiteX2" fmla="*/ 4131 w 5775"/>
              <a:gd name="connsiteY2" fmla="*/ 816 h 1016"/>
              <a:gd name="connsiteX3" fmla="*/ 5775 w 5775"/>
              <a:gd name="connsiteY3" fmla="*/ 0 h 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5" h="1016">
                <a:moveTo>
                  <a:pt x="0" y="1016"/>
                </a:moveTo>
                <a:cubicBezTo>
                  <a:pt x="358" y="706"/>
                  <a:pt x="959" y="261"/>
                  <a:pt x="1647" y="228"/>
                </a:cubicBezTo>
                <a:cubicBezTo>
                  <a:pt x="2336" y="195"/>
                  <a:pt x="3443" y="854"/>
                  <a:pt x="4131" y="816"/>
                </a:cubicBezTo>
                <a:cubicBezTo>
                  <a:pt x="4819" y="778"/>
                  <a:pt x="5452" y="318"/>
                  <a:pt x="5775" y="0"/>
                </a:cubicBezTo>
              </a:path>
            </a:pathLst>
          </a:custGeom>
          <a:noFill/>
          <a:ln w="9525" cap="flat" cmpd="sng" algn="ctr">
            <a:gradFill>
              <a:gsLst>
                <a:gs pos="74000">
                  <a:schemeClr val="accent4">
                    <a:alpha val="52000"/>
                  </a:schemeClr>
                </a:gs>
                <a:gs pos="35000">
                  <a:schemeClr val="accent1">
                    <a:alpha val="45000"/>
                  </a:schemeClr>
                </a:gs>
                <a:gs pos="33000">
                  <a:schemeClr val="accent2">
                    <a:alpha val="56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pic>
        <p:nvPicPr>
          <p:cNvPr id="17" name="Picture 16" descr="swe101_logo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76199" y="76200"/>
            <a:ext cx="2267761" cy="1143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r" defTabSz="914400" rtl="0" eaLnBrk="1" latinLnBrk="0" hangingPunct="1">
        <a:spcBef>
          <a:spcPct val="0"/>
        </a:spcBef>
        <a:buNone/>
        <a:defRPr sz="3200" b="1" kern="1200">
          <a:solidFill>
            <a:schemeClr val="accent2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johndoeblog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bit.ly/CleSWE2010July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Unit Testing</a:t>
            </a:r>
            <a:br>
              <a:rPr lang="en-US" dirty="0" smtClean="0"/>
            </a:br>
            <a:r>
              <a:rPr lang="en-US" dirty="0" smtClean="0"/>
              <a:t>In Practice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Steve Smith</a:t>
            </a:r>
          </a:p>
          <a:p>
            <a:r>
              <a:rPr lang="en-US" dirty="0" smtClean="0"/>
              <a:t>The Code Project / Lake Quincy Media</a:t>
            </a:r>
          </a:p>
          <a:p>
            <a:r>
              <a:rPr lang="en-US" dirty="0" smtClean="0"/>
              <a:t>ssmith@lakequincy.com | Twitter: @</a:t>
            </a:r>
            <a:r>
              <a:rPr lang="en-US" dirty="0" err="1" smtClean="0"/>
              <a:t>ardalis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http://SteveSmithBlog.com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Stubbing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public class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SomeClass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{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protected virtual void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MakeCallToFileSystemUnrelatedToTest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()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{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// nasty dependency here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}</a:t>
            </a:r>
          </a:p>
          <a:p>
            <a:pPr>
              <a:buNone/>
            </a:pP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public void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MethodToTest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()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{            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MakeCallToFileSystemUnrelatedToTest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buNone/>
            </a:pP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// stuff we want to test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}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}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Stubbing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public class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SomeClassStub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: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SomeClass</a:t>
            </a:r>
            <a:endParaRPr lang="en-US" sz="16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{</a:t>
            </a:r>
          </a:p>
          <a:p>
            <a:pPr>
              <a:buNone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protected override void </a:t>
            </a:r>
            <a:r>
              <a:rPr lang="en-US" sz="1600" dirty="0" err="1" smtClean="0">
                <a:latin typeface="Consolas" pitchFamily="49" charset="0"/>
                <a:cs typeface="Consolas" pitchFamily="49" charset="0"/>
              </a:rPr>
              <a:t>MakeCallToFileSystemUnrelatedToTest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()</a:t>
            </a:r>
          </a:p>
          <a:p>
            <a:pPr>
              <a:buNone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{</a:t>
            </a:r>
          </a:p>
          <a:p>
            <a:pPr>
              <a:buNone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    return;</a:t>
            </a:r>
          </a:p>
          <a:p>
            <a:pPr>
              <a:buNone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    } </a:t>
            </a:r>
          </a:p>
          <a:p>
            <a:pPr>
              <a:buNone/>
            </a:pP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    }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Fake Object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Consider a method that sends an email as part of its work, via this interface: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public interface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ISendEmail</a:t>
            </a:r>
            <a:endParaRPr lang="en-US" sz="2000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   {</a:t>
            </a:r>
          </a:p>
          <a:p>
            <a:pPr>
              <a:buNone/>
            </a:pP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       void </a:t>
            </a:r>
            <a:r>
              <a:rPr lang="en-US" sz="2000" dirty="0" err="1" smtClean="0">
                <a:latin typeface="Consolas" pitchFamily="49" charset="0"/>
                <a:cs typeface="Consolas" pitchFamily="49" charset="0"/>
              </a:rPr>
              <a:t>SendMail</a:t>
            </a: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(string to, string from, string subject, string body);</a:t>
            </a:r>
          </a:p>
          <a:p>
            <a:pPr>
              <a:buNone/>
            </a:pPr>
            <a:r>
              <a:rPr lang="en-US" sz="2000" dirty="0" smtClean="0">
                <a:latin typeface="Consolas" pitchFamily="49" charset="0"/>
                <a:cs typeface="Consolas" pitchFamily="49" charset="0"/>
              </a:rPr>
              <a:t>    }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Fake Object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public class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FakeEmailer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: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ISendEmail</a:t>
            </a: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{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public string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LastMessageBody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public string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LastMessageFrom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public string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LastMessageSubject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public string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LastMessageTo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public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int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MessagesSent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;</a:t>
            </a:r>
          </a:p>
          <a:p>
            <a:pPr>
              <a:buNone/>
            </a:pP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public void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SendMail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(string to, string from, string subject, string body)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{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MessagesSent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++;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LastMessageTo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to;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LastMessageFrom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from;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LastMessageSubject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subject;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LastMessageBody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body;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}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}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 the Fake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TestMethod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]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public void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CheckOutTest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()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string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testTo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"test@test.com";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string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testFrom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"test2@test2.com";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string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testSubject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"Test Subject";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string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testBody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"Test Body";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var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myEmailer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</a:t>
            </a:r>
            <a:r>
              <a:rPr lang="en-US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new </a:t>
            </a:r>
            <a:r>
              <a:rPr lang="en-US" b="1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FakeEmailer</a:t>
            </a:r>
            <a:r>
              <a:rPr lang="en-US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Cart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myCart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= new Cart(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myEmailer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myCart.Checkout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Assert.AreEqual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testTo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myEmailer.LastMessageTo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Assert.AreEqual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testFrom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myEmailer.LastMessageFrom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Assert.AreEqual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testSubject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myEmailer.LastMessageSubject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Assert.AreEqual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testBody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myEmailer.LastMessageBody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Assert.AreEqual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(1,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myEmailer.MessagesSent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pPr>
              <a:buNone/>
            </a:pP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endParaRPr lang="en-US" dirty="0">
              <a:latin typeface="Consolas" pitchFamily="49" charset="0"/>
              <a:cs typeface="Consolas" pitchFamily="49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Mock Objects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Runtime Generated Fake Objects</a:t>
            </a:r>
          </a:p>
          <a:p>
            <a:endParaRPr lang="en-US" dirty="0" smtClean="0"/>
          </a:p>
          <a:p>
            <a:r>
              <a:rPr lang="en-US" dirty="0" smtClean="0"/>
              <a:t>Set up behavior as part of test</a:t>
            </a:r>
          </a:p>
          <a:p>
            <a:endParaRPr lang="en-US" dirty="0" smtClean="0"/>
          </a:p>
          <a:p>
            <a:r>
              <a:rPr lang="en-US" dirty="0" smtClean="0"/>
              <a:t>Can provide simple stub functionality or can enforce when and how collaborators were called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Mock Objects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[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TestMethod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]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public void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EmailConfirmationSentOnCheckout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()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{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// Arrange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b="1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var</a:t>
            </a:r>
            <a:r>
              <a:rPr lang="en-US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emailer</a:t>
            </a:r>
            <a:r>
              <a:rPr lang="en-US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 = </a:t>
            </a:r>
            <a:r>
              <a:rPr lang="en-US" b="1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MockRepository.GenerateMock</a:t>
            </a:r>
            <a:r>
              <a:rPr lang="en-US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&lt;</a:t>
            </a:r>
            <a:r>
              <a:rPr lang="en-US" b="1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ISendEmail</a:t>
            </a:r>
            <a:r>
              <a:rPr lang="en-US" b="1" dirty="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&gt;();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var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 cart = new Cart(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emailer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);</a:t>
            </a:r>
          </a:p>
          <a:p>
            <a:pPr>
              <a:buNone/>
            </a:pP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// Act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cart.Checkout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();</a:t>
            </a:r>
          </a:p>
          <a:p>
            <a:pPr>
              <a:buNone/>
            </a:pPr>
            <a:endParaRPr lang="en-US" dirty="0" smtClean="0">
              <a:latin typeface="Consolas" pitchFamily="49" charset="0"/>
              <a:cs typeface="Consolas" pitchFamily="49" charset="0"/>
            </a:endParaRP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// Assert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</a:t>
            </a:r>
            <a:r>
              <a:rPr lang="en-US" b="1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emailer.AssertWasCalled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(e =&gt; 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e.SendMail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("someuser@domain.com", "store@acme.com",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        "Order Confirmation", "Your Order Was Received."));</a:t>
            </a:r>
          </a:p>
          <a:p>
            <a:pPr>
              <a:buNone/>
            </a:pPr>
            <a:r>
              <a:rPr lang="en-US" dirty="0" smtClean="0">
                <a:latin typeface="Consolas" pitchFamily="49" charset="0"/>
                <a:cs typeface="Consolas" pitchFamily="49" charset="0"/>
              </a:rPr>
              <a:t>}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Anti-Patterns of Unit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Static Cling</a:t>
            </a:r>
          </a:p>
          <a:p>
            <a:endParaRPr lang="en-US" dirty="0" smtClean="0"/>
          </a:p>
          <a:p>
            <a:r>
              <a:rPr lang="en-US" dirty="0" smtClean="0"/>
              <a:t>Constructor Asks For Wrong Thing</a:t>
            </a:r>
          </a:p>
          <a:p>
            <a:endParaRPr lang="en-US" dirty="0" smtClean="0"/>
          </a:p>
          <a:p>
            <a:r>
              <a:rPr lang="en-US" dirty="0" smtClean="0"/>
              <a:t>Constructor Does Work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Anti-Patterns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Small</a:t>
            </a:r>
          </a:p>
          <a:p>
            <a:r>
              <a:rPr lang="en-US" dirty="0" smtClean="0"/>
              <a:t>Test at least a happy and a sad path, and exceptional cases</a:t>
            </a:r>
          </a:p>
          <a:p>
            <a:r>
              <a:rPr lang="en-US" dirty="0" smtClean="0"/>
              <a:t>Use state- or behavior- based tests as appropriate</a:t>
            </a:r>
          </a:p>
          <a:p>
            <a:r>
              <a:rPr lang="en-US" dirty="0" smtClean="0"/>
              <a:t>Avoid tightly coupled dependencies</a:t>
            </a:r>
          </a:p>
          <a:p>
            <a:r>
              <a:rPr lang="en-US" dirty="0" smtClean="0"/>
              <a:t>Work around dependencies with stubs, fakes, mocks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9144000" cy="1828800"/>
          </a:xfrm>
          <a:ln>
            <a:solidFill>
              <a:srgbClr val="0070C0"/>
            </a:solidFill>
          </a:ln>
        </p:spPr>
        <p:txBody>
          <a:bodyPr/>
          <a:lstStyle/>
          <a:p>
            <a:pPr algn="ctr">
              <a:buNone/>
            </a:pPr>
            <a:r>
              <a:rPr lang="en-US" dirty="0" smtClean="0"/>
              <a:t>Organizers</a:t>
            </a:r>
          </a:p>
        </p:txBody>
      </p:sp>
      <p:pic>
        <p:nvPicPr>
          <p:cNvPr id="1026" name="Picture 2" descr="C:\Users\Steve\Pictures\np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1"/>
            <a:ext cx="3340274" cy="609600"/>
          </a:xfrm>
          <a:prstGeom prst="rect">
            <a:avLst/>
          </a:prstGeom>
          <a:noFill/>
        </p:spPr>
      </p:pic>
      <p:pic>
        <p:nvPicPr>
          <p:cNvPr id="1027" name="Picture 3" descr="C:\Users\Steve\Pictures\hudsonsc-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2286000"/>
            <a:ext cx="2476500" cy="638175"/>
          </a:xfrm>
          <a:prstGeom prst="rect">
            <a:avLst/>
          </a:prstGeom>
          <a:noFill/>
        </p:spPr>
      </p:pic>
      <p:pic>
        <p:nvPicPr>
          <p:cNvPr id="1028" name="Picture 4" descr="C:\Users\Steve\Pictures\800px-Microsoft_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2286000"/>
            <a:ext cx="2438400" cy="579438"/>
          </a:xfrm>
          <a:prstGeom prst="rect">
            <a:avLst/>
          </a:prstGeom>
          <a:noFill/>
        </p:spPr>
      </p:pic>
      <p:pic>
        <p:nvPicPr>
          <p:cNvPr id="1029" name="Picture 5" descr="C:\Users\Steve\Pictures\pluralsigh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343400"/>
            <a:ext cx="2359742" cy="914400"/>
          </a:xfrm>
          <a:prstGeom prst="rect">
            <a:avLst/>
          </a:prstGeom>
          <a:noFill/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152400" y="3810000"/>
            <a:ext cx="8839200" cy="289560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Prize Sponsors</a:t>
            </a:r>
          </a:p>
        </p:txBody>
      </p:sp>
      <p:pic>
        <p:nvPicPr>
          <p:cNvPr id="10" name="Picture 4" descr="C:\Users\Steve\Pictures\800px-Microsoft_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5562600"/>
            <a:ext cx="2565326" cy="609600"/>
          </a:xfrm>
          <a:prstGeom prst="rect">
            <a:avLst/>
          </a:prstGeom>
          <a:noFill/>
        </p:spPr>
      </p:pic>
      <p:pic>
        <p:nvPicPr>
          <p:cNvPr id="11" name="Picture 2" descr="C:\Users\Steve\Pictures\np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4572000"/>
            <a:ext cx="2922740" cy="533400"/>
          </a:xfrm>
          <a:prstGeom prst="rect">
            <a:avLst/>
          </a:prstGeom>
          <a:noFill/>
        </p:spPr>
      </p:pic>
      <p:pic>
        <p:nvPicPr>
          <p:cNvPr id="1030" name="Picture 6" descr="C:\Users\Steve\Pictures\jetbrain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5562600"/>
            <a:ext cx="2209800" cy="842486"/>
          </a:xfrm>
          <a:prstGeom prst="rect">
            <a:avLst/>
          </a:prstGeom>
          <a:noFill/>
        </p:spPr>
      </p:pic>
      <p:pic>
        <p:nvPicPr>
          <p:cNvPr id="1031" name="Picture 7" descr="C:\Users\Steve\Pictures\preemptivesolutions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24200" y="5638800"/>
            <a:ext cx="2680067" cy="528637"/>
          </a:xfrm>
          <a:prstGeom prst="rect">
            <a:avLst/>
          </a:prstGeom>
          <a:noFill/>
        </p:spPr>
      </p:pic>
      <p:pic>
        <p:nvPicPr>
          <p:cNvPr id="1032" name="Picture 8" descr="C:\Users\Steve\Downloads\150x150-UR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29000" y="3810000"/>
            <a:ext cx="2057400" cy="205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Event Resources (Slides, Demos, Videos)</a:t>
            </a:r>
          </a:p>
          <a:p>
            <a:pPr lvl="1"/>
            <a:r>
              <a:rPr lang="en-US" dirty="0" smtClean="0">
                <a:hlinkClick r:id="rId2"/>
              </a:rPr>
              <a:t>http://bit.ly/CleSWE2010July</a:t>
            </a:r>
            <a:r>
              <a:rPr lang="en-US" dirty="0" smtClean="0"/>
              <a:t> 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2050" name="Picture 2" descr="C:\Users\Steve\Pictures\questio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0574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I write my first test?</a:t>
            </a:r>
          </a:p>
          <a:p>
            <a:r>
              <a:rPr lang="en-US" dirty="0" smtClean="0"/>
              <a:t>What should I test?</a:t>
            </a:r>
          </a:p>
          <a:p>
            <a:r>
              <a:rPr lang="en-US" dirty="0" smtClean="0"/>
              <a:t>How should I test it?</a:t>
            </a:r>
          </a:p>
          <a:p>
            <a:r>
              <a:rPr lang="en-US" dirty="0" smtClean="0"/>
              <a:t>How do I deal with dependencies / legacy code?</a:t>
            </a:r>
          </a:p>
          <a:p>
            <a:r>
              <a:rPr lang="en-US" dirty="0" smtClean="0"/>
              <a:t>What should I avoid?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New Functionality / Application</a:t>
            </a:r>
          </a:p>
          <a:p>
            <a:r>
              <a:rPr lang="en-US" dirty="0" smtClean="0"/>
              <a:t>Getting started can be hard</a:t>
            </a:r>
          </a:p>
          <a:p>
            <a:r>
              <a:rPr lang="en-US" dirty="0" smtClean="0"/>
              <a:t>Think </a:t>
            </a:r>
            <a:r>
              <a:rPr lang="en-US" sz="1400" dirty="0" smtClean="0"/>
              <a:t>small!</a:t>
            </a:r>
          </a:p>
          <a:p>
            <a:r>
              <a:rPr lang="en-US" dirty="0" smtClean="0"/>
              <a:t>Can you successfully instantiate an object? </a:t>
            </a:r>
          </a:p>
          <a:p>
            <a:pPr lvl="3"/>
            <a:r>
              <a:rPr lang="en-US" dirty="0" smtClean="0"/>
              <a:t>(yes, that small!)</a:t>
            </a:r>
          </a:p>
          <a:p>
            <a:pPr>
              <a:buNone/>
            </a:pPr>
            <a:r>
              <a:rPr lang="en-US" dirty="0" smtClean="0"/>
              <a:t>Existing Apps</a:t>
            </a:r>
          </a:p>
          <a:p>
            <a:r>
              <a:rPr lang="en-US" dirty="0" smtClean="0"/>
              <a:t>Use unit tests to repro bugs</a:t>
            </a:r>
          </a:p>
          <a:p>
            <a:r>
              <a:rPr lang="en-US" dirty="0" smtClean="0"/>
              <a:t>Use unit tests on any new classes you create</a:t>
            </a:r>
          </a:p>
          <a:p>
            <a:r>
              <a:rPr lang="en-US" dirty="0" smtClean="0"/>
              <a:t>Slowly </a:t>
            </a:r>
            <a:r>
              <a:rPr lang="en-US" dirty="0" err="1" smtClean="0"/>
              <a:t>refactor</a:t>
            </a:r>
            <a:r>
              <a:rPr lang="en-US" dirty="0" smtClean="0"/>
              <a:t> tightly coupled code – Boy Scout Rule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I test?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least 1</a:t>
            </a:r>
          </a:p>
          <a:p>
            <a:pPr lvl="1"/>
            <a:r>
              <a:rPr lang="en-US" dirty="0" smtClean="0"/>
              <a:t>Happy path</a:t>
            </a:r>
          </a:p>
          <a:p>
            <a:pPr lvl="1"/>
            <a:r>
              <a:rPr lang="en-US" dirty="0" smtClean="0"/>
              <a:t>Sad path</a:t>
            </a:r>
          </a:p>
          <a:p>
            <a:r>
              <a:rPr lang="en-US" dirty="0" smtClean="0"/>
              <a:t>Expected Exceptions</a:t>
            </a:r>
          </a:p>
          <a:p>
            <a:r>
              <a:rPr lang="en-US" dirty="0" smtClean="0"/>
              <a:t>Boundary Conditions</a:t>
            </a:r>
          </a:p>
          <a:p>
            <a:r>
              <a:rPr lang="en-US" dirty="0" smtClean="0"/>
              <a:t>Code Contracts / Invariants</a:t>
            </a:r>
          </a:p>
          <a:p>
            <a:r>
              <a:rPr lang="en-US" dirty="0" smtClean="0"/>
              <a:t>Try to test each branch (if-then or switch) in the SUT</a:t>
            </a:r>
            <a:endParaRPr lang="en-US" dirty="0"/>
          </a:p>
        </p:txBody>
      </p:sp>
      <p:pic>
        <p:nvPicPr>
          <p:cNvPr id="1030" name="Picture 6" descr="C:\Users\Steve\AppData\Local\Microsoft\Windows\Temporary Internet Files\Content.IE5\0DOQZ2GL\MC90042316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2811462"/>
            <a:ext cx="922337" cy="922338"/>
          </a:xfrm>
          <a:prstGeom prst="rect">
            <a:avLst/>
          </a:prstGeom>
          <a:noFill/>
        </p:spPr>
      </p:pic>
      <p:pic>
        <p:nvPicPr>
          <p:cNvPr id="1031" name="Picture 7" descr="C:\Users\Steve\AppData\Local\Microsoft\Windows\Temporary Internet Files\Content.IE5\DSAC7L0P\MC90042317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5038" y="2362200"/>
            <a:ext cx="914400" cy="91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 up each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Arrange – Act - Assert</a:t>
            </a:r>
          </a:p>
          <a:p>
            <a:pPr lvl="1"/>
            <a:r>
              <a:rPr lang="en-US" dirty="0" smtClean="0"/>
              <a:t>Common pattern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Arrange</a:t>
            </a:r>
          </a:p>
          <a:p>
            <a:pPr lvl="1"/>
            <a:r>
              <a:rPr lang="en-US" dirty="0" smtClean="0"/>
              <a:t>Set up the test’s initial state</a:t>
            </a:r>
          </a:p>
          <a:p>
            <a:r>
              <a:rPr lang="en-US" dirty="0" smtClean="0"/>
              <a:t>Act</a:t>
            </a:r>
          </a:p>
          <a:p>
            <a:pPr lvl="1"/>
            <a:r>
              <a:rPr lang="en-US" dirty="0" smtClean="0"/>
              <a:t>Perform the action you are testing</a:t>
            </a:r>
          </a:p>
          <a:p>
            <a:r>
              <a:rPr lang="en-US" dirty="0" smtClean="0"/>
              <a:t>Assert</a:t>
            </a:r>
          </a:p>
          <a:p>
            <a:pPr lvl="1"/>
            <a:r>
              <a:rPr lang="en-US" dirty="0" smtClean="0"/>
              <a:t>Inspect the SUT and any results for correctness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Typical Approaches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State-Based Testing</a:t>
            </a:r>
          </a:p>
          <a:p>
            <a:pPr lvl="1"/>
            <a:r>
              <a:rPr lang="en-US" dirty="0" smtClean="0"/>
              <a:t>Given inputs A and B, do I get C?</a:t>
            </a:r>
          </a:p>
          <a:p>
            <a:pPr lvl="1"/>
            <a:r>
              <a:rPr lang="en-US" dirty="0" smtClean="0"/>
              <a:t>Not concerned with *how* result was reached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Behavior-Based Testing</a:t>
            </a:r>
          </a:p>
          <a:p>
            <a:pPr lvl="1"/>
            <a:r>
              <a:rPr lang="en-US" dirty="0" smtClean="0"/>
              <a:t>Concerned with workflow and actions performed</a:t>
            </a:r>
          </a:p>
          <a:p>
            <a:pPr lvl="1"/>
            <a:r>
              <a:rPr lang="en-US" dirty="0" smtClean="0"/>
              <a:t>When I call object A, collaborators B and C should each also be called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dependencies?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Databases</a:t>
            </a:r>
          </a:p>
          <a:p>
            <a:r>
              <a:rPr lang="en-US" dirty="0" smtClean="0"/>
              <a:t>File systems</a:t>
            </a:r>
          </a:p>
          <a:p>
            <a:r>
              <a:rPr lang="en-US" dirty="0" smtClean="0"/>
              <a:t>Web Services</a:t>
            </a:r>
          </a:p>
          <a:p>
            <a:r>
              <a:rPr lang="en-US" dirty="0" smtClean="0"/>
              <a:t>Clocks</a:t>
            </a:r>
          </a:p>
          <a:p>
            <a:r>
              <a:rPr lang="en-US" dirty="0" smtClean="0"/>
              <a:t>Emails</a:t>
            </a:r>
          </a:p>
          <a:p>
            <a:endParaRPr lang="en-US" dirty="0" smtClean="0"/>
          </a:p>
          <a:p>
            <a:pPr>
              <a:buNone/>
            </a:pPr>
            <a:r>
              <a:rPr lang="en-US" i="1" dirty="0" smtClean="0"/>
              <a:t>All of these things conspire to make testing difficult if you don’t abstract them away</a:t>
            </a:r>
            <a:endParaRPr lang="en-US" i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Decouple Your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possible, inject dependencies using DIP</a:t>
            </a:r>
          </a:p>
          <a:p>
            <a:endParaRPr lang="en-US" dirty="0" smtClean="0"/>
          </a:p>
          <a:p>
            <a:r>
              <a:rPr lang="en-US" dirty="0" smtClean="0"/>
              <a:t>Replace hard-to-test code with</a:t>
            </a:r>
          </a:p>
          <a:p>
            <a:pPr lvl="1"/>
            <a:r>
              <a:rPr lang="en-US" dirty="0" smtClean="0"/>
              <a:t>Stubbed code</a:t>
            </a:r>
          </a:p>
          <a:p>
            <a:pPr lvl="1"/>
            <a:r>
              <a:rPr lang="en-US" dirty="0" smtClean="0"/>
              <a:t>Fake objects</a:t>
            </a:r>
          </a:p>
          <a:p>
            <a:pPr lvl="1"/>
            <a:r>
              <a:rPr lang="en-US" dirty="0" smtClean="0"/>
              <a:t>Mock objects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Unit tests should not depend on anything but your code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WE101_Templat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SWE101_Template</Template>
  <TotalTime>274</TotalTime>
  <Words>707</Words>
  <Application>Microsoft Office PowerPoint</Application>
  <PresentationFormat>On-screen Show (4:3)</PresentationFormat>
  <Paragraphs>178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SWE101_Template</vt:lpstr>
      <vt:lpstr>Unit Testing In Practice</vt:lpstr>
      <vt:lpstr>Thank You!</vt:lpstr>
      <vt:lpstr>Agenda</vt:lpstr>
      <vt:lpstr>Getting Started</vt:lpstr>
      <vt:lpstr>What do I test?</vt:lpstr>
      <vt:lpstr>Setting up each test</vt:lpstr>
      <vt:lpstr>2 Typical Approaches </vt:lpstr>
      <vt:lpstr>What about dependencies?</vt:lpstr>
      <vt:lpstr>Decouple Your Code</vt:lpstr>
      <vt:lpstr>Stubbing Code</vt:lpstr>
      <vt:lpstr>Stubbing Code</vt:lpstr>
      <vt:lpstr>Fake Object</vt:lpstr>
      <vt:lpstr>Fake Object</vt:lpstr>
      <vt:lpstr>Testing the Fake</vt:lpstr>
      <vt:lpstr>Mock Objects</vt:lpstr>
      <vt:lpstr>Using Mock Objects</vt:lpstr>
      <vt:lpstr>Anti-Patterns of Unit Testing</vt:lpstr>
      <vt:lpstr>Demo</vt:lpstr>
      <vt:lpstr>Summary</vt:lpstr>
      <vt:lpstr>Resources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Talk</dc:title>
  <dc:creator>Steve</dc:creator>
  <cp:lastModifiedBy>Steve</cp:lastModifiedBy>
  <cp:revision>30</cp:revision>
  <dcterms:created xsi:type="dcterms:W3CDTF">2010-07-14T02:28:56Z</dcterms:created>
  <dcterms:modified xsi:type="dcterms:W3CDTF">2010-07-16T03:48:24Z</dcterms:modified>
</cp:coreProperties>
</file>